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oppins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r3zG85He89xu8dqXT97tWqK6F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EF6"/>
    <a:srgbClr val="3C4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17" y="3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21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hmoudAttia111/saher-building-health-monitor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saher-building-health-monitor-6fx8hpvvkpuzni5sihzehu.streamlit.app/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jpg"/><Relationship Id="rId7" Type="http://schemas.openxmlformats.org/officeDocument/2006/relationships/hyperlink" Target="https://www.linkedin.com/in/ahmed-alaa-762a79266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hyperlink" Target="https://www.linkedin.com/in/osama-ashraf-608a50275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www.linkedin.com/in/mahmoud-elqenawy-2b93992a7/" TargetMode="External"/><Relationship Id="rId4" Type="http://schemas.openxmlformats.org/officeDocument/2006/relationships/image" Target="../media/image44.png"/><Relationship Id="rId9" Type="http://schemas.openxmlformats.org/officeDocument/2006/relationships/hyperlink" Target="http://www.linkedin.com/in/mahmoud-ahmed-attia-5465b224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3.png"/><Relationship Id="rId9" Type="http://schemas.openxmlformats.org/officeDocument/2006/relationships/hyperlink" Target="https://www.kaggle.com/datasets/shivan118/big-mart-sales-prediction-datasets?select=train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10800000">
            <a:off x="-4333226" y="-825227"/>
            <a:ext cx="11112227" cy="11112227"/>
          </a:xfrm>
          <a:custGeom>
            <a:avLst/>
            <a:gdLst/>
            <a:ahLst/>
            <a:cxnLst/>
            <a:rect l="l" t="t" r="r" b="b"/>
            <a:pathLst>
              <a:path w="11112227" h="11112227" extrusionOk="0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 rotWithShape="1">
            <a:blip r:embed="rId4">
              <a:alphaModFix amt="23000"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3106320" y="943019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 extrusionOk="0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6626268" y="3407079"/>
            <a:ext cx="10258817" cy="164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11500" dirty="0">
                <a:solidFill>
                  <a:srgbClr val="EEAE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ساهر</a:t>
            </a:r>
            <a:endParaRPr sz="1600" dirty="0">
              <a:solidFill>
                <a:srgbClr val="EEAEF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7690981" y="5098093"/>
            <a:ext cx="9732723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3600" b="1" dirty="0">
                <a:solidFill>
                  <a:srgbClr val="EEAEF6"/>
                </a:solidFill>
              </a:rPr>
              <a:t>نظام ذكي لمراقبة المباني وحمايتها</a:t>
            </a:r>
            <a:endParaRPr lang="en-US" sz="3600" b="1" dirty="0">
              <a:solidFill>
                <a:srgbClr val="EEAEF6"/>
              </a:solidFill>
            </a:endParaRPr>
          </a:p>
          <a:p>
            <a:pPr algn="ctr">
              <a:lnSpc>
                <a:spcPct val="140037"/>
              </a:lnSpc>
            </a:pPr>
            <a:r>
              <a:rPr lang="ar-SA" sz="2000" b="1" dirty="0">
                <a:solidFill>
                  <a:srgbClr val="EEAEF6"/>
                </a:solidFill>
                <a:effectLst/>
              </a:rPr>
              <a:t>لحظة قد تغير كل شيء – مبانٍ آمنة، حياة محمية</a:t>
            </a:r>
          </a:p>
          <a:p>
            <a:pPr marL="0" marR="0" lvl="0" indent="0" algn="ctr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EEAEF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2" b="-3331"/>
            </a:stretch>
          </a:blipFill>
          <a:ln>
            <a:noFill/>
          </a:ln>
        </p:spPr>
      </p:sp>
      <p:sp>
        <p:nvSpPr>
          <p:cNvPr id="202" name="Google Shape;202;p10"/>
          <p:cNvSpPr/>
          <p:nvPr/>
        </p:nvSpPr>
        <p:spPr>
          <a:xfrm>
            <a:off x="10953305" y="3598602"/>
            <a:ext cx="5961256" cy="4367975"/>
          </a:xfrm>
          <a:custGeom>
            <a:avLst/>
            <a:gdLst/>
            <a:ahLst/>
            <a:cxnLst/>
            <a:rect l="l" t="t" r="r" b="b"/>
            <a:pathLst>
              <a:path w="5961256" h="4367975" extrusionOk="0">
                <a:moveTo>
                  <a:pt x="0" y="0"/>
                </a:moveTo>
                <a:lnTo>
                  <a:pt x="5961256" y="0"/>
                </a:lnTo>
                <a:lnTo>
                  <a:pt x="5961256" y="4367974"/>
                </a:lnTo>
                <a:lnTo>
                  <a:pt x="0" y="43679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3" name="Google Shape;203;p10"/>
          <p:cNvSpPr txBox="1"/>
          <p:nvPr/>
        </p:nvSpPr>
        <p:spPr>
          <a:xfrm>
            <a:off x="1028700" y="1319917"/>
            <a:ext cx="7668999" cy="137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2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9600" b="1" dirty="0">
                <a:solidFill>
                  <a:srgbClr val="EEAEF6"/>
                </a:solidFill>
              </a:rPr>
              <a:t>تصوير البيانات</a:t>
            </a:r>
            <a:endParaRPr b="1" dirty="0">
              <a:solidFill>
                <a:srgbClr val="EEAEF6"/>
              </a:solidFill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1028700" y="3959460"/>
            <a:ext cx="966978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/>
            <a:r>
              <a:rPr lang="ar-SA" sz="3600" dirty="0">
                <a:solidFill>
                  <a:srgbClr val="EEAEF6"/>
                </a:solidFill>
              </a:rPr>
              <a:t>قمنا ببناء </a:t>
            </a:r>
            <a:r>
              <a:rPr lang="ar-SA" sz="3600" b="1" dirty="0">
                <a:solidFill>
                  <a:srgbClr val="EEAEF6"/>
                </a:solidFill>
              </a:rPr>
              <a:t>لوحة معلومات (</a:t>
            </a:r>
            <a:r>
              <a:rPr lang="en-US" sz="3600" b="1" dirty="0">
                <a:solidFill>
                  <a:srgbClr val="EEAEF6"/>
                </a:solidFill>
              </a:rPr>
              <a:t>Dashboard</a:t>
            </a:r>
            <a:r>
              <a:rPr lang="ar-EG" sz="3600" b="1" dirty="0">
                <a:solidFill>
                  <a:srgbClr val="EEAEF6"/>
                </a:solidFill>
              </a:rPr>
              <a:t>) </a:t>
            </a:r>
            <a:r>
              <a:rPr lang="ar-SA" sz="3600" dirty="0">
                <a:solidFill>
                  <a:srgbClr val="EEAEF6"/>
                </a:solidFill>
              </a:rPr>
              <a:t>توضح: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معدل الاهتزازات لحظة بلحظة.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درجات الحرارة وتأثيرها على المباني.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نسبة توزيع حالات المباني (سليم – يحتاج متابعة – خطر).</a:t>
            </a:r>
            <a:br>
              <a:rPr lang="ar-SA" sz="3600" dirty="0">
                <a:solidFill>
                  <a:srgbClr val="EEAEF6"/>
                </a:solidFill>
              </a:rPr>
            </a:br>
            <a:r>
              <a:rPr lang="ar-SA" sz="3600" dirty="0">
                <a:solidFill>
                  <a:srgbClr val="EEAEF6"/>
                </a:solidFill>
              </a:rPr>
              <a:t>الهدف: إعطاء صورة بصرية واضحة وسهلة للمتخصصين وصناع القرار.</a:t>
            </a:r>
          </a:p>
        </p:txBody>
      </p:sp>
      <p:sp>
        <p:nvSpPr>
          <p:cNvPr id="205" name="Google Shape;205;p10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22B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0" y="0"/>
            <a:ext cx="9144000" cy="4630878"/>
          </a:xfrm>
          <a:custGeom>
            <a:avLst/>
            <a:gdLst/>
            <a:ahLst/>
            <a:cxnLst/>
            <a:rect l="l" t="t" r="r" b="b"/>
            <a:pathLst>
              <a:path w="9144000" h="4630878" extrusionOk="0">
                <a:moveTo>
                  <a:pt x="0" y="0"/>
                </a:moveTo>
                <a:lnTo>
                  <a:pt x="9144000" y="0"/>
                </a:lnTo>
                <a:lnTo>
                  <a:pt x="9144000" y="4630878"/>
                </a:lnTo>
                <a:lnTo>
                  <a:pt x="0" y="4630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11" name="Google Shape;211;p11"/>
          <p:cNvSpPr/>
          <p:nvPr/>
        </p:nvSpPr>
        <p:spPr>
          <a:xfrm>
            <a:off x="9144000" y="4630878"/>
            <a:ext cx="9144000" cy="5656122"/>
          </a:xfrm>
          <a:custGeom>
            <a:avLst/>
            <a:gdLst/>
            <a:ahLst/>
            <a:cxnLst/>
            <a:rect l="l" t="t" r="r" b="b"/>
            <a:pathLst>
              <a:path w="9144000" h="5656122" extrusionOk="0">
                <a:moveTo>
                  <a:pt x="0" y="0"/>
                </a:moveTo>
                <a:lnTo>
                  <a:pt x="9144000" y="0"/>
                </a:lnTo>
                <a:lnTo>
                  <a:pt x="9144000" y="5656122"/>
                </a:lnTo>
                <a:lnTo>
                  <a:pt x="0" y="5656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12" name="Google Shape;212;p11"/>
          <p:cNvSpPr/>
          <p:nvPr/>
        </p:nvSpPr>
        <p:spPr>
          <a:xfrm>
            <a:off x="0" y="4630878"/>
            <a:ext cx="9144000" cy="5656122"/>
          </a:xfrm>
          <a:custGeom>
            <a:avLst/>
            <a:gdLst/>
            <a:ahLst/>
            <a:cxnLst/>
            <a:rect l="l" t="t" r="r" b="b"/>
            <a:pathLst>
              <a:path w="9144000" h="5656122" extrusionOk="0">
                <a:moveTo>
                  <a:pt x="0" y="0"/>
                </a:moveTo>
                <a:lnTo>
                  <a:pt x="9144000" y="0"/>
                </a:lnTo>
                <a:lnTo>
                  <a:pt x="9144000" y="5656122"/>
                </a:lnTo>
                <a:lnTo>
                  <a:pt x="0" y="5656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213" name="Google Shape;213;p11"/>
          <p:cNvSpPr/>
          <p:nvPr/>
        </p:nvSpPr>
        <p:spPr>
          <a:xfrm>
            <a:off x="9144000" y="-105677"/>
            <a:ext cx="9144000" cy="4736555"/>
          </a:xfrm>
          <a:custGeom>
            <a:avLst/>
            <a:gdLst/>
            <a:ahLst/>
            <a:cxnLst/>
            <a:rect l="l" t="t" r="r" b="b"/>
            <a:pathLst>
              <a:path w="9144000" h="4736555" extrusionOk="0">
                <a:moveTo>
                  <a:pt x="0" y="0"/>
                </a:moveTo>
                <a:lnTo>
                  <a:pt x="9144000" y="0"/>
                </a:lnTo>
                <a:lnTo>
                  <a:pt x="9144000" y="4736555"/>
                </a:lnTo>
                <a:lnTo>
                  <a:pt x="0" y="4736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 flipH="1">
            <a:off x="24714" y="3707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sp>
        <p:nvSpPr>
          <p:cNvPr id="219" name="Google Shape;219;p12"/>
          <p:cNvSpPr/>
          <p:nvPr/>
        </p:nvSpPr>
        <p:spPr>
          <a:xfrm>
            <a:off x="-1246792" y="-570255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 extrusionOk="0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/>
            </a:stretch>
          </a:blipFill>
          <a:ln>
            <a:noFill/>
          </a:ln>
        </p:spPr>
      </p:sp>
      <p:sp>
        <p:nvSpPr>
          <p:cNvPr id="221" name="Google Shape;221;p12"/>
          <p:cNvSpPr txBox="1"/>
          <p:nvPr/>
        </p:nvSpPr>
        <p:spPr>
          <a:xfrm>
            <a:off x="526912" y="954698"/>
            <a:ext cx="14835008" cy="94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6600" b="1" dirty="0">
                <a:solidFill>
                  <a:srgbClr val="EEAEF6"/>
                </a:solidFill>
              </a:rPr>
              <a:t>النشر باستخدام </a:t>
            </a:r>
            <a:r>
              <a:rPr lang="en-US" sz="6600" b="1" dirty="0" err="1">
                <a:solidFill>
                  <a:srgbClr val="EEAEF6"/>
                </a:solidFill>
              </a:rPr>
              <a:t>Streamlit</a:t>
            </a:r>
            <a:r>
              <a:rPr lang="en-US" sz="6600" b="1" dirty="0">
                <a:solidFill>
                  <a:srgbClr val="EEAEF6"/>
                </a:solidFill>
              </a:rPr>
              <a:t> (Deployment)</a:t>
            </a:r>
            <a:endParaRPr sz="1000" dirty="0">
              <a:solidFill>
                <a:srgbClr val="EEAEF6"/>
              </a:solidFill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1036353" y="2200897"/>
            <a:ext cx="810764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/>
            <a:r>
              <a:rPr lang="ar-SA" sz="3600" dirty="0">
                <a:solidFill>
                  <a:srgbClr val="EEAEF6"/>
                </a:solidFill>
              </a:rPr>
              <a:t>تم نشر النموذج عبر </a:t>
            </a:r>
            <a:r>
              <a:rPr lang="ar-SA" sz="3600" b="1" dirty="0">
                <a:solidFill>
                  <a:srgbClr val="EEAEF6"/>
                </a:solidFill>
              </a:rPr>
              <a:t>تطبيق </a:t>
            </a:r>
            <a:r>
              <a:rPr lang="en-US" sz="3600" b="1" dirty="0" err="1">
                <a:solidFill>
                  <a:srgbClr val="EEAEF6"/>
                </a:solidFill>
              </a:rPr>
              <a:t>Streamlit</a:t>
            </a:r>
            <a:r>
              <a:rPr lang="en-US" sz="3600" dirty="0">
                <a:solidFill>
                  <a:srgbClr val="EEAEF6"/>
                </a:solidFill>
              </a:rPr>
              <a:t> </a:t>
            </a:r>
            <a:r>
              <a:rPr lang="ar-SA" sz="3600" dirty="0">
                <a:solidFill>
                  <a:srgbClr val="EEAEF6"/>
                </a:solidFill>
              </a:rPr>
              <a:t>بحيث يمكن: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رفع بيانات جديدة واختبارها مباشرة.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عرض النتائج في شكل واجهة رسومية سهلة الاستخدام.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إعطاء توصيات فورية حسب حالة المبنى.</a:t>
            </a:r>
          </a:p>
        </p:txBody>
      </p:sp>
      <p:sp>
        <p:nvSpPr>
          <p:cNvPr id="223" name="Google Shape;223;p12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sp>
        <p:nvSpPr>
          <p:cNvPr id="219" name="Google Shape;219;p12"/>
          <p:cNvSpPr/>
          <p:nvPr/>
        </p:nvSpPr>
        <p:spPr>
          <a:xfrm>
            <a:off x="-1246792" y="-570255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 extrusionOk="0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/>
            </a:stretch>
          </a:blipFill>
          <a:ln>
            <a:noFill/>
          </a:ln>
        </p:spPr>
      </p:sp>
      <p:sp>
        <p:nvSpPr>
          <p:cNvPr id="221" name="Google Shape;221;p12"/>
          <p:cNvSpPr txBox="1"/>
          <p:nvPr/>
        </p:nvSpPr>
        <p:spPr>
          <a:xfrm>
            <a:off x="526912" y="954698"/>
            <a:ext cx="14835008" cy="94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6600" b="1" dirty="0" smtClean="0">
                <a:solidFill>
                  <a:srgbClr val="EEAEF6"/>
                </a:solidFill>
              </a:rPr>
              <a:t> </a:t>
            </a:r>
            <a:endParaRPr sz="1000" dirty="0">
              <a:solidFill>
                <a:srgbClr val="EEAEF6"/>
              </a:solidFill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1036353" y="2200897"/>
            <a:ext cx="81076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/>
            <a:r>
              <a:rPr lang="ar-SA" sz="3600" dirty="0" smtClean="0">
                <a:solidFill>
                  <a:srgbClr val="EEAEF6"/>
                </a:solidFill>
              </a:rPr>
              <a:t> </a:t>
            </a:r>
            <a:endParaRPr lang="ar-SA" sz="3600" dirty="0">
              <a:solidFill>
                <a:srgbClr val="EEAEF6"/>
              </a:solidFill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16322449" y="701410"/>
            <a:ext cx="986517" cy="77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0195" y="386745"/>
            <a:ext cx="6227805" cy="8769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57545"/>
            <a:ext cx="5770606" cy="8835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816" y="412769"/>
            <a:ext cx="6042454" cy="87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2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316" r="-3315"/>
            </a:stretch>
          </a:blipFill>
          <a:ln>
            <a:noFill/>
          </a:ln>
        </p:spPr>
      </p:sp>
      <p:sp>
        <p:nvSpPr>
          <p:cNvPr id="231" name="Google Shape;231;p13"/>
          <p:cNvSpPr/>
          <p:nvPr/>
        </p:nvSpPr>
        <p:spPr>
          <a:xfrm>
            <a:off x="10580521" y="675587"/>
            <a:ext cx="10323592" cy="10323592"/>
          </a:xfrm>
          <a:custGeom>
            <a:avLst/>
            <a:gdLst/>
            <a:ahLst/>
            <a:cxnLst/>
            <a:rect l="l" t="t" r="r" b="b"/>
            <a:pathLst>
              <a:path w="10323592" h="10323592" extrusionOk="0">
                <a:moveTo>
                  <a:pt x="0" y="0"/>
                </a:moveTo>
                <a:lnTo>
                  <a:pt x="10323592" y="0"/>
                </a:lnTo>
                <a:lnTo>
                  <a:pt x="10323592" y="10323591"/>
                </a:lnTo>
                <a:lnTo>
                  <a:pt x="0" y="10323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8000"/>
            </a:blip>
            <a:stretch>
              <a:fillRect/>
            </a:stretch>
          </a:blipFill>
          <a:ln>
            <a:noFill/>
          </a:ln>
        </p:spPr>
      </p:sp>
      <p:sp>
        <p:nvSpPr>
          <p:cNvPr id="232" name="Google Shape;232;p13"/>
          <p:cNvSpPr/>
          <p:nvPr/>
        </p:nvSpPr>
        <p:spPr>
          <a:xfrm>
            <a:off x="12596870" y="2602538"/>
            <a:ext cx="3970782" cy="8229600"/>
          </a:xfrm>
          <a:custGeom>
            <a:avLst/>
            <a:gdLst/>
            <a:ahLst/>
            <a:cxnLst/>
            <a:rect l="l" t="t" r="r" b="b"/>
            <a:pathLst>
              <a:path w="3970782" h="8229600" extrusionOk="0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3" name="Google Shape;233;p13"/>
          <p:cNvSpPr/>
          <p:nvPr/>
        </p:nvSpPr>
        <p:spPr>
          <a:xfrm>
            <a:off x="-1678302" y="-1121099"/>
            <a:ext cx="5216487" cy="5216487"/>
          </a:xfrm>
          <a:custGeom>
            <a:avLst/>
            <a:gdLst/>
            <a:ahLst/>
            <a:cxnLst/>
            <a:rect l="l" t="t" r="r" b="b"/>
            <a:pathLst>
              <a:path w="5216487" h="5216487" extrusionOk="0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999"/>
            </a:blip>
            <a:stretch>
              <a:fillRect/>
            </a:stretch>
          </a:blipFill>
          <a:ln>
            <a:noFill/>
          </a:ln>
        </p:spPr>
      </p:sp>
      <p:sp>
        <p:nvSpPr>
          <p:cNvPr id="234" name="Google Shape;234;p13"/>
          <p:cNvSpPr/>
          <p:nvPr/>
        </p:nvSpPr>
        <p:spPr>
          <a:xfrm>
            <a:off x="10018816" y="1215142"/>
            <a:ext cx="676793" cy="761219"/>
          </a:xfrm>
          <a:custGeom>
            <a:avLst/>
            <a:gdLst/>
            <a:ahLst/>
            <a:cxnLst/>
            <a:rect l="l" t="t" r="r" b="b"/>
            <a:pathLst>
              <a:path w="676793" h="761219" extrusionOk="0">
                <a:moveTo>
                  <a:pt x="0" y="0"/>
                </a:moveTo>
                <a:lnTo>
                  <a:pt x="676793" y="0"/>
                </a:lnTo>
                <a:lnTo>
                  <a:pt x="676793" y="761219"/>
                </a:lnTo>
                <a:lnTo>
                  <a:pt x="0" y="761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5" name="Google Shape;235;p13"/>
          <p:cNvSpPr txBox="1"/>
          <p:nvPr/>
        </p:nvSpPr>
        <p:spPr>
          <a:xfrm>
            <a:off x="16421303" y="800264"/>
            <a:ext cx="986517" cy="77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ar-SA" sz="359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dirty="0"/>
          </a:p>
        </p:txBody>
      </p:sp>
      <p:sp>
        <p:nvSpPr>
          <p:cNvPr id="236" name="Google Shape;236;p13"/>
          <p:cNvSpPr txBox="1"/>
          <p:nvPr/>
        </p:nvSpPr>
        <p:spPr>
          <a:xfrm>
            <a:off x="256929" y="413844"/>
            <a:ext cx="10323592" cy="7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2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5400" b="1" dirty="0">
                <a:solidFill>
                  <a:srgbClr val="EEAEF6"/>
                </a:solidFill>
              </a:rPr>
              <a:t>تطوير نظام إنترنت الأشياء </a:t>
            </a:r>
            <a:r>
              <a:rPr lang="en-US" sz="5400" b="1" dirty="0">
                <a:solidFill>
                  <a:srgbClr val="EEAEF6"/>
                </a:solidFill>
              </a:rPr>
              <a:t>IoT System)</a:t>
            </a:r>
            <a:r>
              <a:rPr lang="ar-EG" sz="5400" b="1" dirty="0">
                <a:solidFill>
                  <a:srgbClr val="EEAEF6"/>
                </a:solidFill>
              </a:rPr>
              <a:t>)</a:t>
            </a:r>
            <a:endParaRPr sz="800" dirty="0">
              <a:solidFill>
                <a:srgbClr val="EEAEF6"/>
              </a:solidFill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1031457" y="2779750"/>
            <a:ext cx="9664152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/>
            <a:r>
              <a:rPr lang="ar-EG" sz="3600" dirty="0">
                <a:solidFill>
                  <a:srgbClr val="EEAEF6"/>
                </a:solidFill>
              </a:rPr>
              <a:t>سي</a:t>
            </a:r>
            <a:r>
              <a:rPr lang="ar-SA" sz="3600" dirty="0">
                <a:solidFill>
                  <a:srgbClr val="EEAEF6"/>
                </a:solidFill>
              </a:rPr>
              <a:t>تم دمج النموذج مع </a:t>
            </a:r>
            <a:r>
              <a:rPr lang="ar-SA" sz="3600" b="1" dirty="0">
                <a:solidFill>
                  <a:srgbClr val="EEAEF6"/>
                </a:solidFill>
              </a:rPr>
              <a:t>نظام إنترنت الأشياء</a:t>
            </a:r>
            <a:r>
              <a:rPr lang="ar-SA" sz="3600" dirty="0">
                <a:solidFill>
                  <a:srgbClr val="EEAEF6"/>
                </a:solidFill>
              </a:rPr>
              <a:t> عبر: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استخدام </a:t>
            </a:r>
            <a:r>
              <a:rPr lang="en-US" sz="3600" b="1" dirty="0">
                <a:solidFill>
                  <a:srgbClr val="EEAEF6"/>
                </a:solidFill>
              </a:rPr>
              <a:t>Arduino/ESP32</a:t>
            </a:r>
            <a:r>
              <a:rPr lang="en-US" sz="3600" dirty="0">
                <a:solidFill>
                  <a:srgbClr val="EEAEF6"/>
                </a:solidFill>
              </a:rPr>
              <a:t> </a:t>
            </a:r>
            <a:r>
              <a:rPr lang="ar-SA" sz="3600" dirty="0">
                <a:solidFill>
                  <a:srgbClr val="EEAEF6"/>
                </a:solidFill>
              </a:rPr>
              <a:t>لربط الحساسات.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جمع البيانات من الحساسات (التسارع – الإجهاد – الحرارة).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إرسال البيانات مباشرة إلى النموذج عبر واجهة برمجية </a:t>
            </a:r>
            <a:r>
              <a:rPr lang="en-US" sz="3600" dirty="0">
                <a:solidFill>
                  <a:srgbClr val="EEAEF6"/>
                </a:solidFill>
              </a:rPr>
              <a:t>API)</a:t>
            </a:r>
            <a:r>
              <a:rPr lang="ar-EG" sz="3600" dirty="0">
                <a:solidFill>
                  <a:srgbClr val="EEAEF6"/>
                </a:solidFill>
              </a:rPr>
              <a:t>)</a:t>
            </a:r>
            <a:r>
              <a:rPr lang="en-US" sz="3600" dirty="0">
                <a:solidFill>
                  <a:srgbClr val="EEAEF6"/>
                </a:solidFill>
              </a:rPr>
              <a:t>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الحصول على تنبيه فوري عند وجود خطر.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443" r="-10808" b="-16047"/>
            </a:stretch>
          </a:blipFill>
          <a:ln>
            <a:noFill/>
          </a:ln>
        </p:spPr>
      </p:sp>
      <p:sp>
        <p:nvSpPr>
          <p:cNvPr id="254" name="Google Shape;254;p15"/>
          <p:cNvSpPr/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 extrusionOk="0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8000"/>
            </a:blip>
            <a:stretch>
              <a:fillRect/>
            </a:stretch>
          </a:blipFill>
          <a:ln>
            <a:noFill/>
          </a:ln>
        </p:spPr>
      </p:sp>
      <p:sp>
        <p:nvSpPr>
          <p:cNvPr id="255" name="Google Shape;255;p15"/>
          <p:cNvSpPr/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 extrusionOk="0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8000"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15"/>
          <p:cNvSpPr/>
          <p:nvPr/>
        </p:nvSpPr>
        <p:spPr>
          <a:xfrm>
            <a:off x="333997" y="1661078"/>
            <a:ext cx="4976180" cy="7597222"/>
          </a:xfrm>
          <a:custGeom>
            <a:avLst/>
            <a:gdLst/>
            <a:ahLst/>
            <a:cxnLst/>
            <a:rect l="l" t="t" r="r" b="b"/>
            <a:pathLst>
              <a:path w="4976180" h="7597222" extrusionOk="0">
                <a:moveTo>
                  <a:pt x="0" y="0"/>
                </a:moveTo>
                <a:lnTo>
                  <a:pt x="4976180" y="0"/>
                </a:lnTo>
                <a:lnTo>
                  <a:pt x="4976180" y="7597222"/>
                </a:lnTo>
                <a:lnTo>
                  <a:pt x="0" y="759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15"/>
          <p:cNvSpPr txBox="1"/>
          <p:nvPr/>
        </p:nvSpPr>
        <p:spPr>
          <a:xfrm>
            <a:off x="5867135" y="1133475"/>
            <a:ext cx="11392165" cy="137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9600" b="1" dirty="0">
                <a:solidFill>
                  <a:srgbClr val="EEAEF6"/>
                </a:solidFill>
              </a:rPr>
              <a:t>الخطوة القادمة</a:t>
            </a:r>
            <a:endParaRPr dirty="0">
              <a:solidFill>
                <a:srgbClr val="EEAEF6"/>
              </a:solidFill>
            </a:endParaRPr>
          </a:p>
        </p:txBody>
      </p:sp>
      <p:sp>
        <p:nvSpPr>
          <p:cNvPr id="258" name="Google Shape;258;p15"/>
          <p:cNvSpPr txBox="1"/>
          <p:nvPr/>
        </p:nvSpPr>
        <p:spPr>
          <a:xfrm>
            <a:off x="5310177" y="2797481"/>
            <a:ext cx="1198643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ar-SA" sz="3600" b="1" dirty="0">
                <a:solidFill>
                  <a:srgbClr val="EEAEF6"/>
                </a:solidFill>
              </a:rPr>
              <a:t>تحسين النموذج</a:t>
            </a:r>
            <a:r>
              <a:rPr lang="ar-SA" sz="3600" dirty="0">
                <a:solidFill>
                  <a:srgbClr val="EEAEF6"/>
                </a:solidFill>
              </a:rPr>
              <a:t> بإضافة بيانات أكثر تنوعًا من مناطق مختلفة.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b="1" dirty="0">
                <a:solidFill>
                  <a:srgbClr val="EEAEF6"/>
                </a:solidFill>
              </a:rPr>
              <a:t>اختبار النظام في بيئة حقيقية</a:t>
            </a:r>
            <a:r>
              <a:rPr lang="ar-SA" sz="3600" dirty="0">
                <a:solidFill>
                  <a:srgbClr val="EEAEF6"/>
                </a:solidFill>
              </a:rPr>
              <a:t> على مبانٍ تحت المراقبة.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b="1" dirty="0">
                <a:solidFill>
                  <a:srgbClr val="EEAEF6"/>
                </a:solidFill>
              </a:rPr>
              <a:t>تطوير تطبيق موبايل</a:t>
            </a:r>
            <a:r>
              <a:rPr lang="ar-SA" sz="3600" dirty="0">
                <a:solidFill>
                  <a:srgbClr val="EEAEF6"/>
                </a:solidFill>
              </a:rPr>
              <a:t> يتيح الوصول للتنبيهات والتقارير في أي وقت.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b="1" dirty="0">
                <a:solidFill>
                  <a:srgbClr val="EEAEF6"/>
                </a:solidFill>
              </a:rPr>
              <a:t>دعم اتخاذ القرار الحكومي</a:t>
            </a:r>
            <a:r>
              <a:rPr lang="ar-SA" sz="3600" dirty="0">
                <a:solidFill>
                  <a:srgbClr val="EEAEF6"/>
                </a:solidFill>
              </a:rPr>
              <a:t> من خلال تقارير دورية توضح المباني الأكثر خطورة.</a:t>
            </a:r>
          </a:p>
        </p:txBody>
      </p:sp>
      <p:sp>
        <p:nvSpPr>
          <p:cNvPr id="261" name="Google Shape;261;p15"/>
          <p:cNvSpPr txBox="1"/>
          <p:nvPr/>
        </p:nvSpPr>
        <p:spPr>
          <a:xfrm>
            <a:off x="16224427" y="8571420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"/>
          <p:cNvSpPr/>
          <p:nvPr/>
        </p:nvSpPr>
        <p:spPr>
          <a:xfrm>
            <a:off x="0" y="1235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20" b="-9219"/>
            </a:stretch>
          </a:blipFill>
          <a:ln>
            <a:noFill/>
          </a:ln>
        </p:spPr>
      </p:sp>
      <p:sp>
        <p:nvSpPr>
          <p:cNvPr id="267" name="Google Shape;267;p16"/>
          <p:cNvSpPr/>
          <p:nvPr/>
        </p:nvSpPr>
        <p:spPr>
          <a:xfrm>
            <a:off x="3079635" y="-944919"/>
            <a:ext cx="12939534" cy="10885383"/>
          </a:xfrm>
          <a:custGeom>
            <a:avLst/>
            <a:gdLst/>
            <a:ahLst/>
            <a:cxnLst/>
            <a:rect l="l" t="t" r="r" b="b"/>
            <a:pathLst>
              <a:path w="12939534" h="10885383" extrusionOk="0">
                <a:moveTo>
                  <a:pt x="0" y="0"/>
                </a:moveTo>
                <a:lnTo>
                  <a:pt x="12939534" y="0"/>
                </a:lnTo>
                <a:lnTo>
                  <a:pt x="12939534" y="10885383"/>
                </a:lnTo>
                <a:lnTo>
                  <a:pt x="0" y="10885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0999"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Google Shape;268;p16">
            <a:hlinkClick r:id="rId5"/>
          </p:cNvPr>
          <p:cNvSpPr/>
          <p:nvPr/>
        </p:nvSpPr>
        <p:spPr>
          <a:xfrm>
            <a:off x="8154546" y="7792029"/>
            <a:ext cx="989454" cy="978660"/>
          </a:xfrm>
          <a:custGeom>
            <a:avLst/>
            <a:gdLst/>
            <a:ahLst/>
            <a:cxnLst/>
            <a:rect l="l" t="t" r="r" b="b"/>
            <a:pathLst>
              <a:path w="989454" h="978660" extrusionOk="0">
                <a:moveTo>
                  <a:pt x="0" y="0"/>
                </a:moveTo>
                <a:lnTo>
                  <a:pt x="989454" y="0"/>
                </a:lnTo>
                <a:lnTo>
                  <a:pt x="989454" y="978660"/>
                </a:lnTo>
                <a:lnTo>
                  <a:pt x="0" y="978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9" name="Google Shape;269;p16"/>
          <p:cNvSpPr txBox="1"/>
          <p:nvPr/>
        </p:nvSpPr>
        <p:spPr>
          <a:xfrm>
            <a:off x="9571281" y="4250292"/>
            <a:ext cx="7688019" cy="171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8" b="0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you'd like to see the application in action, you can access it here. Experience the predictive capabilities and interactive visualizations firsthand!</a:t>
            </a:r>
            <a:endParaRPr dirty="0"/>
          </a:p>
        </p:txBody>
      </p:sp>
      <p:sp>
        <p:nvSpPr>
          <p:cNvPr id="270" name="Google Shape;270;p16"/>
          <p:cNvSpPr/>
          <p:nvPr/>
        </p:nvSpPr>
        <p:spPr>
          <a:xfrm>
            <a:off x="843662" y="1259675"/>
            <a:ext cx="2811197" cy="1581298"/>
          </a:xfrm>
          <a:custGeom>
            <a:avLst/>
            <a:gdLst/>
            <a:ahLst/>
            <a:cxnLst/>
            <a:rect l="l" t="t" r="r" b="b"/>
            <a:pathLst>
              <a:path w="2811197" h="1581298" extrusionOk="0">
                <a:moveTo>
                  <a:pt x="0" y="0"/>
                </a:moveTo>
                <a:lnTo>
                  <a:pt x="2811197" y="0"/>
                </a:lnTo>
                <a:lnTo>
                  <a:pt x="2811197" y="1581298"/>
                </a:lnTo>
                <a:lnTo>
                  <a:pt x="0" y="1581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1" name="Google Shape;271;p16">
            <a:hlinkClick r:id="rId8"/>
          </p:cNvPr>
          <p:cNvSpPr/>
          <p:nvPr/>
        </p:nvSpPr>
        <p:spPr>
          <a:xfrm>
            <a:off x="5101218" y="4497773"/>
            <a:ext cx="1237573" cy="1254259"/>
          </a:xfrm>
          <a:custGeom>
            <a:avLst/>
            <a:gdLst/>
            <a:ahLst/>
            <a:cxnLst/>
            <a:rect l="l" t="t" r="r" b="b"/>
            <a:pathLst>
              <a:path w="1237573" h="1254259" extrusionOk="0">
                <a:moveTo>
                  <a:pt x="0" y="0"/>
                </a:moveTo>
                <a:lnTo>
                  <a:pt x="1237573" y="0"/>
                </a:lnTo>
                <a:lnTo>
                  <a:pt x="1237573" y="1254259"/>
                </a:lnTo>
                <a:lnTo>
                  <a:pt x="0" y="1254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2" name="Google Shape;272;p16"/>
          <p:cNvSpPr txBox="1"/>
          <p:nvPr/>
        </p:nvSpPr>
        <p:spPr>
          <a:xfrm>
            <a:off x="1028700" y="1763618"/>
            <a:ext cx="7688019" cy="1291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8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more details on the project, including the full code and documentation, please visit the GitHub repository</a:t>
            </a:r>
            <a:endParaRPr/>
          </a:p>
        </p:txBody>
      </p:sp>
      <p:sp>
        <p:nvSpPr>
          <p:cNvPr id="273" name="Google Shape;273;p16"/>
          <p:cNvSpPr txBox="1"/>
          <p:nvPr/>
        </p:nvSpPr>
        <p:spPr>
          <a:xfrm>
            <a:off x="16585191" y="844797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/>
          <p:nvPr/>
        </p:nvSpPr>
        <p:spPr>
          <a:xfrm>
            <a:off x="0" y="250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sp>
        <p:nvSpPr>
          <p:cNvPr id="279" name="Google Shape;279;p17"/>
          <p:cNvSpPr/>
          <p:nvPr/>
        </p:nvSpPr>
        <p:spPr>
          <a:xfrm>
            <a:off x="3687879" y="67639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 extrusionOk="0">
                <a:moveTo>
                  <a:pt x="0" y="0"/>
                </a:moveTo>
                <a:lnTo>
                  <a:pt x="8852053" y="0"/>
                </a:lnTo>
                <a:lnTo>
                  <a:pt x="8852053" y="8852053"/>
                </a:lnTo>
                <a:lnTo>
                  <a:pt x="0" y="8852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999"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17"/>
          <p:cNvSpPr/>
          <p:nvPr/>
        </p:nvSpPr>
        <p:spPr>
          <a:xfrm>
            <a:off x="8863148" y="679816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 extrusionOk="0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1" name="Google Shape;281;p17"/>
          <p:cNvSpPr/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 extrusionOk="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3000"/>
            </a:blip>
            <a:stretch>
              <a:fillRect/>
            </a:stretch>
          </a:blipFill>
          <a:ln>
            <a:noFill/>
          </a:ln>
        </p:spPr>
      </p:sp>
      <p:sp>
        <p:nvSpPr>
          <p:cNvPr id="282" name="Google Shape;282;p17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 extrusionOk="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3000"/>
            </a:blip>
            <a:stretch>
              <a:fillRect/>
            </a:stretch>
          </a:blipFill>
          <a:ln>
            <a:noFill/>
          </a:ln>
        </p:spPr>
      </p:sp>
      <p:sp>
        <p:nvSpPr>
          <p:cNvPr id="283" name="Google Shape;283;p17">
            <a:hlinkClick r:id="rId7"/>
          </p:cNvPr>
          <p:cNvSpPr/>
          <p:nvPr/>
        </p:nvSpPr>
        <p:spPr>
          <a:xfrm>
            <a:off x="6667500" y="507682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 extrusionOk="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4" name="Google Shape;284;p17"/>
          <p:cNvSpPr txBox="1"/>
          <p:nvPr/>
        </p:nvSpPr>
        <p:spPr>
          <a:xfrm>
            <a:off x="4517060" y="3095825"/>
            <a:ext cx="9253880" cy="159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20" b="1" i="0" u="none" strike="noStrike" cap="none" dirty="0">
                <a:solidFill>
                  <a:srgbClr val="EEAEF6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dirty="0">
              <a:solidFill>
                <a:srgbClr val="EEAEF6"/>
              </a:solidFill>
            </a:endParaRPr>
          </a:p>
        </p:txBody>
      </p:sp>
      <p:sp>
        <p:nvSpPr>
          <p:cNvPr id="285" name="Google Shape;285;p17"/>
          <p:cNvSpPr txBox="1"/>
          <p:nvPr/>
        </p:nvSpPr>
        <p:spPr>
          <a:xfrm>
            <a:off x="7182304" y="4858266"/>
            <a:ext cx="1142940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smtClean="0">
                <a:solidFill>
                  <a:srgbClr val="EEAEF6"/>
                </a:solidFill>
                <a:latin typeface="Poppins"/>
                <a:ea typeface="Poppins"/>
                <a:cs typeface="Poppins"/>
                <a:sym typeface="Poppins"/>
              </a:rPr>
              <a:t>Mahmoud </a:t>
            </a:r>
            <a:r>
              <a:rPr lang="en-US" sz="3500" b="1" i="0" u="none" strike="noStrike" cap="none" dirty="0">
                <a:solidFill>
                  <a:srgbClr val="EEAEF6"/>
                </a:solidFill>
                <a:latin typeface="Poppins"/>
                <a:ea typeface="Poppins"/>
                <a:cs typeface="Poppins"/>
                <a:sym typeface="Poppins"/>
              </a:rPr>
              <a:t>Ahmed Mahmoud </a:t>
            </a:r>
            <a:endParaRPr dirty="0">
              <a:solidFill>
                <a:srgbClr val="EEAEF6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EEAEF6"/>
                </a:solidFill>
                <a:latin typeface="Poppins"/>
                <a:cs typeface="Poppins"/>
                <a:sym typeface="Poppins"/>
              </a:rPr>
              <a:t>Mahmoud Ahmed </a:t>
            </a:r>
            <a:r>
              <a:rPr lang="en-US" sz="3500" b="1" dirty="0" smtClean="0">
                <a:solidFill>
                  <a:srgbClr val="EEAEF6"/>
                </a:solidFill>
                <a:latin typeface="Poppins"/>
                <a:cs typeface="Poppins"/>
                <a:sym typeface="Poppins"/>
              </a:rPr>
              <a:t>Mohammed</a:t>
            </a:r>
            <a:endParaRPr dirty="0" smtClean="0">
              <a:solidFill>
                <a:srgbClr val="EEAEF6"/>
              </a:solidFill>
            </a:endParaRPr>
          </a:p>
          <a:p>
            <a:pPr>
              <a:lnSpc>
                <a:spcPct val="140000"/>
              </a:lnSpc>
            </a:pPr>
            <a:r>
              <a:rPr lang="en-US" sz="3500" b="1" dirty="0">
                <a:solidFill>
                  <a:srgbClr val="EEAEF6"/>
                </a:solidFill>
                <a:latin typeface="Poppins"/>
                <a:ea typeface="Poppins"/>
                <a:cs typeface="Poppins"/>
                <a:sym typeface="Poppins"/>
              </a:rPr>
              <a:t>Ahmed </a:t>
            </a:r>
            <a:r>
              <a:rPr lang="en-US" sz="3500" b="1" dirty="0" err="1">
                <a:solidFill>
                  <a:srgbClr val="EEAEF6"/>
                </a:solidFill>
                <a:latin typeface="Poppins"/>
                <a:ea typeface="Poppins"/>
                <a:cs typeface="Poppins"/>
                <a:sym typeface="Poppins"/>
              </a:rPr>
              <a:t>Alaa</a:t>
            </a:r>
            <a:r>
              <a:rPr lang="en-US" sz="3500" b="1" dirty="0">
                <a:solidFill>
                  <a:srgbClr val="EEAEF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b="1" dirty="0" err="1">
                <a:solidFill>
                  <a:srgbClr val="EEAEF6"/>
                </a:solidFill>
                <a:latin typeface="Poppins"/>
                <a:ea typeface="Poppins"/>
                <a:cs typeface="Poppins"/>
                <a:sym typeface="Poppins"/>
              </a:rPr>
              <a:t>Abd-Elsayed</a:t>
            </a:r>
            <a:endParaRPr lang="en-US" sz="3600" dirty="0">
              <a:solidFill>
                <a:srgbClr val="EEAEF6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EEAEF6"/>
                </a:solidFill>
                <a:latin typeface="Poppins"/>
                <a:cs typeface="Poppins"/>
                <a:sym typeface="Poppins"/>
              </a:rPr>
              <a:t>Osama </a:t>
            </a:r>
            <a:r>
              <a:rPr lang="en-US" sz="3500" b="1" dirty="0">
                <a:solidFill>
                  <a:srgbClr val="EEAEF6"/>
                </a:solidFill>
                <a:latin typeface="Poppins"/>
                <a:cs typeface="Poppins"/>
                <a:sym typeface="Poppins"/>
              </a:rPr>
              <a:t>Ashraf</a:t>
            </a:r>
            <a:endParaRPr dirty="0">
              <a:solidFill>
                <a:srgbClr val="EEAEF6"/>
              </a:solidFill>
            </a:endParaRPr>
          </a:p>
        </p:txBody>
      </p:sp>
      <p:sp>
        <p:nvSpPr>
          <p:cNvPr id="286" name="Google Shape;286;p17">
            <a:hlinkClick r:id="rId9"/>
          </p:cNvPr>
          <p:cNvSpPr/>
          <p:nvPr/>
        </p:nvSpPr>
        <p:spPr>
          <a:xfrm>
            <a:off x="6667500" y="583120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 extrusionOk="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8" name="Google Shape;288;p17">
            <a:hlinkClick r:id="rId10"/>
          </p:cNvPr>
          <p:cNvSpPr/>
          <p:nvPr/>
        </p:nvSpPr>
        <p:spPr>
          <a:xfrm>
            <a:off x="6677625" y="6580893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 extrusionOk="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89" name="Google Shape;289;p17">
            <a:hlinkClick r:id="rId11"/>
          </p:cNvPr>
          <p:cNvSpPr/>
          <p:nvPr/>
        </p:nvSpPr>
        <p:spPr>
          <a:xfrm>
            <a:off x="6667500" y="7300681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 extrusionOk="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331" b="-9330"/>
            </a:stretch>
          </a:blipFill>
          <a:ln>
            <a:noFill/>
          </a:ln>
        </p:spPr>
      </p:sp>
      <p:sp>
        <p:nvSpPr>
          <p:cNvPr id="94" name="Google Shape;94;p2"/>
          <p:cNvSpPr/>
          <p:nvPr/>
        </p:nvSpPr>
        <p:spPr>
          <a:xfrm>
            <a:off x="-4548933" y="2027215"/>
            <a:ext cx="8857462" cy="11413199"/>
          </a:xfrm>
          <a:custGeom>
            <a:avLst/>
            <a:gdLst/>
            <a:ahLst/>
            <a:cxnLst/>
            <a:rect l="l" t="t" r="r" b="b"/>
            <a:pathLst>
              <a:path w="8857462" h="11413199" extrusionOk="0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2"/>
          <p:cNvSpPr/>
          <p:nvPr/>
        </p:nvSpPr>
        <p:spPr>
          <a:xfrm>
            <a:off x="11340568" y="2223618"/>
            <a:ext cx="6947432" cy="8485413"/>
          </a:xfrm>
          <a:custGeom>
            <a:avLst/>
            <a:gdLst/>
            <a:ahLst/>
            <a:cxnLst/>
            <a:rect l="l" t="t" r="r" b="b"/>
            <a:pathLst>
              <a:path w="6947432" h="8485413" extrusionOk="0">
                <a:moveTo>
                  <a:pt x="0" y="0"/>
                </a:moveTo>
                <a:lnTo>
                  <a:pt x="6947432" y="0"/>
                </a:lnTo>
                <a:lnTo>
                  <a:pt x="6947432" y="8485413"/>
                </a:lnTo>
                <a:lnTo>
                  <a:pt x="0" y="8485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>
            <a:off x="2445308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 extrusionOk="0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 txBox="1"/>
          <p:nvPr/>
        </p:nvSpPr>
        <p:spPr>
          <a:xfrm>
            <a:off x="880180" y="1028700"/>
            <a:ext cx="10396103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/>
            <a:r>
              <a:rPr lang="ar-SA" sz="9600" b="0" i="0" dirty="0">
                <a:solidFill>
                  <a:srgbClr val="EEAEF6"/>
                </a:solidFill>
                <a:effectLst/>
                <a:latin typeface="Roboto" panose="02000000000000000000" pitchFamily="2" charset="0"/>
              </a:rPr>
              <a:t>نظرة عامة على المشروع</a:t>
            </a:r>
          </a:p>
          <a:p>
            <a:r>
              <a:rPr lang="ar-SA" sz="9600" dirty="0"/>
              <a:t/>
            </a:r>
            <a:br>
              <a:rPr lang="ar-SA" sz="9600" dirty="0"/>
            </a:br>
            <a:endParaRPr dirty="0"/>
          </a:p>
        </p:txBody>
      </p:sp>
      <p:sp>
        <p:nvSpPr>
          <p:cNvPr id="98" name="Google Shape;98;p2"/>
          <p:cNvSpPr txBox="1"/>
          <p:nvPr/>
        </p:nvSpPr>
        <p:spPr>
          <a:xfrm>
            <a:off x="0" y="2586276"/>
            <a:ext cx="11308426" cy="615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/>
            <a:r>
              <a:rPr lang="ar-SA" sz="4000" dirty="0">
                <a:solidFill>
                  <a:srgbClr val="EEAEF6"/>
                </a:solidFill>
              </a:rPr>
              <a:t>مشروع </a:t>
            </a:r>
            <a:r>
              <a:rPr lang="ar-SA" sz="4000" b="1" dirty="0">
                <a:solidFill>
                  <a:srgbClr val="EEAEF6"/>
                </a:solidFill>
              </a:rPr>
              <a:t>"ساهر"</a:t>
            </a:r>
            <a:r>
              <a:rPr lang="ar-SA" sz="4000" dirty="0">
                <a:solidFill>
                  <a:srgbClr val="EEAEF6"/>
                </a:solidFill>
              </a:rPr>
              <a:t> يهدف إلى استخدام تقنيات الذكاء الاصطناعي وإنترنت الأشياء </a:t>
            </a:r>
            <a:r>
              <a:rPr lang="en-US" sz="4000" dirty="0">
                <a:solidFill>
                  <a:srgbClr val="EEAEF6"/>
                </a:solidFill>
              </a:rPr>
              <a:t>IoT)</a:t>
            </a:r>
            <a:r>
              <a:rPr lang="ar-EG" sz="4000" dirty="0">
                <a:solidFill>
                  <a:srgbClr val="EEAEF6"/>
                </a:solidFill>
              </a:rPr>
              <a:t>)</a:t>
            </a:r>
            <a:r>
              <a:rPr lang="en-US" sz="4000" dirty="0">
                <a:solidFill>
                  <a:srgbClr val="EEAEF6"/>
                </a:solidFill>
              </a:rPr>
              <a:t> </a:t>
            </a:r>
            <a:r>
              <a:rPr lang="ar-SA" sz="4000" dirty="0">
                <a:solidFill>
                  <a:srgbClr val="EEAEF6"/>
                </a:solidFill>
              </a:rPr>
              <a:t>لمراقبة الحالة الإنشائية للمباني، والتنبؤ بمخاطر الانهيار أو التشققات قبل حدوثها.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4000" dirty="0">
                <a:solidFill>
                  <a:srgbClr val="EEAEF6"/>
                </a:solidFill>
              </a:rPr>
              <a:t>يعتمد على جمع بيانات من حساسات الاهتزاز، والانفعال </a:t>
            </a:r>
            <a:r>
              <a:rPr lang="en-US" sz="4000" dirty="0">
                <a:solidFill>
                  <a:srgbClr val="EEAEF6"/>
                </a:solidFill>
              </a:rPr>
              <a:t>Strain)</a:t>
            </a:r>
            <a:r>
              <a:rPr lang="ar-EG" sz="4000" dirty="0">
                <a:solidFill>
                  <a:srgbClr val="EEAEF6"/>
                </a:solidFill>
              </a:rPr>
              <a:t>)</a:t>
            </a:r>
            <a:r>
              <a:rPr lang="en-US" sz="4000" dirty="0">
                <a:solidFill>
                  <a:srgbClr val="EEAEF6"/>
                </a:solidFill>
              </a:rPr>
              <a:t>، </a:t>
            </a:r>
            <a:r>
              <a:rPr lang="ar-SA" sz="4000" dirty="0">
                <a:solidFill>
                  <a:srgbClr val="EEAEF6"/>
                </a:solidFill>
              </a:rPr>
              <a:t>ودرجة الحرارة، وتحليلها باستخدام خوارزميات تعلم الآلة.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4000" dirty="0">
                <a:solidFill>
                  <a:srgbClr val="EEAEF6"/>
                </a:solidFill>
              </a:rPr>
              <a:t>يتم ربط النظام بلوحة تحكم تفاعلية تعرض الحالة الإنشائية للمبنى في الزمن الحقيقي.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4000" dirty="0">
                <a:solidFill>
                  <a:srgbClr val="EEAEF6"/>
                </a:solidFill>
              </a:rPr>
              <a:t>في حالة رصد خطر محتمل، يقوم النظام </a:t>
            </a:r>
            <a:r>
              <a:rPr lang="ar-SA" sz="4000" b="1" dirty="0">
                <a:solidFill>
                  <a:srgbClr val="EEAEF6"/>
                </a:solidFill>
              </a:rPr>
              <a:t>بإرسال إنذار فوري للمستخدمين، وإخطار الجهات المختصة (الدفاع المدني / المحليات)</a:t>
            </a:r>
            <a:r>
              <a:rPr lang="ar-SA" sz="4000" dirty="0">
                <a:solidFill>
                  <a:srgbClr val="EEAEF6"/>
                </a:solidFill>
              </a:rPr>
              <a:t> لاتخاذ الإجراءات السريعة وحماية الأرواح.</a:t>
            </a:r>
          </a:p>
        </p:txBody>
      </p:sp>
      <p:sp>
        <p:nvSpPr>
          <p:cNvPr id="99" name="Google Shape;99;p2"/>
          <p:cNvSpPr txBox="1"/>
          <p:nvPr/>
        </p:nvSpPr>
        <p:spPr>
          <a:xfrm>
            <a:off x="16421303" y="787152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2" b="-3331"/>
            </a:stretch>
          </a:blipFill>
          <a:ln>
            <a:noFill/>
          </a:ln>
        </p:spPr>
      </p:sp>
      <p:sp>
        <p:nvSpPr>
          <p:cNvPr id="105" name="Google Shape;105;p3"/>
          <p:cNvSpPr/>
          <p:nvPr/>
        </p:nvSpPr>
        <p:spPr>
          <a:xfrm>
            <a:off x="125907" y="2626078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 extrusionOk="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5533474">
            <a:off x="-1669490" y="4338406"/>
            <a:ext cx="10630596" cy="3853591"/>
          </a:xfrm>
          <a:custGeom>
            <a:avLst/>
            <a:gdLst/>
            <a:ahLst/>
            <a:cxnLst/>
            <a:rect l="l" t="t" r="r" b="b"/>
            <a:pathLst>
              <a:path w="10630596" h="3853591" extrusionOk="0">
                <a:moveTo>
                  <a:pt x="0" y="0"/>
                </a:moveTo>
                <a:lnTo>
                  <a:pt x="10630596" y="0"/>
                </a:lnTo>
                <a:lnTo>
                  <a:pt x="10630596" y="3853591"/>
                </a:lnTo>
                <a:lnTo>
                  <a:pt x="0" y="3853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3"/>
          <p:cNvSpPr/>
          <p:nvPr/>
        </p:nvSpPr>
        <p:spPr>
          <a:xfrm>
            <a:off x="81040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 extrusionOk="0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3"/>
          <p:cNvSpPr txBox="1"/>
          <p:nvPr/>
        </p:nvSpPr>
        <p:spPr>
          <a:xfrm>
            <a:off x="8104002" y="2484332"/>
            <a:ext cx="8529915" cy="137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2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9600" b="1" dirty="0">
                <a:solidFill>
                  <a:srgbClr val="EEAEF6"/>
                </a:solidFill>
              </a:rPr>
              <a:t>شرح المشكلة</a:t>
            </a:r>
            <a:endParaRPr b="1" dirty="0">
              <a:solidFill>
                <a:srgbClr val="EEAEF6"/>
              </a:solidFill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201202" y="4865587"/>
            <a:ext cx="962474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أكثر من </a:t>
            </a:r>
            <a:r>
              <a:rPr lang="ar-SA" sz="3600" b="1" dirty="0">
                <a:solidFill>
                  <a:srgbClr val="EEAEF6"/>
                </a:solidFill>
              </a:rPr>
              <a:t>98 ألف مبنى</a:t>
            </a:r>
            <a:r>
              <a:rPr lang="ar-SA" sz="3600" dirty="0">
                <a:solidFill>
                  <a:srgbClr val="EEAEF6"/>
                </a:solidFill>
              </a:rPr>
              <a:t> في مصر غير صالح للترميم ويجب هدمه.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تم تسجيل </a:t>
            </a:r>
            <a:r>
              <a:rPr lang="ar-SA" sz="3600" b="1" dirty="0">
                <a:solidFill>
                  <a:srgbClr val="EEAEF6"/>
                </a:solidFill>
              </a:rPr>
              <a:t>800 انهيار</a:t>
            </a:r>
            <a:r>
              <a:rPr lang="ar-SA" sz="3600" dirty="0">
                <a:solidFill>
                  <a:srgbClr val="EEAEF6"/>
                </a:solidFill>
              </a:rPr>
              <a:t> خلال 7 سنوات نتج عنها 551 وفاة.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لا يوجد نظام ذكي لمتابعة حالة المباني بشكل لحظي.</a:t>
            </a:r>
          </a:p>
        </p:txBody>
      </p:sp>
      <p:sp>
        <p:nvSpPr>
          <p:cNvPr id="110" name="Google Shape;110;p3"/>
          <p:cNvSpPr txBox="1"/>
          <p:nvPr/>
        </p:nvSpPr>
        <p:spPr>
          <a:xfrm>
            <a:off x="16421303" y="8571420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20" b="-9219"/>
            </a:stretch>
          </a:blipFill>
          <a:ln>
            <a:noFill/>
          </a:ln>
        </p:spPr>
      </p:sp>
      <p:sp>
        <p:nvSpPr>
          <p:cNvPr id="116" name="Google Shape;116;p4"/>
          <p:cNvSpPr/>
          <p:nvPr/>
        </p:nvSpPr>
        <p:spPr>
          <a:xfrm>
            <a:off x="8823808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 extrusionOk="0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4"/>
          <p:cNvSpPr/>
          <p:nvPr/>
        </p:nvSpPr>
        <p:spPr>
          <a:xfrm>
            <a:off x="1080723" y="3831439"/>
            <a:ext cx="3297826" cy="2892900"/>
          </a:xfrm>
          <a:custGeom>
            <a:avLst/>
            <a:gdLst/>
            <a:ahLst/>
            <a:cxnLst/>
            <a:rect l="l" t="t" r="r" b="b"/>
            <a:pathLst>
              <a:path w="4282440" h="3756617" extrusionOk="0">
                <a:moveTo>
                  <a:pt x="3211830" y="0"/>
                </a:moveTo>
                <a:lnTo>
                  <a:pt x="1070610" y="0"/>
                </a:lnTo>
                <a:lnTo>
                  <a:pt x="0" y="1878308"/>
                </a:lnTo>
                <a:lnTo>
                  <a:pt x="1070610" y="3756617"/>
                </a:lnTo>
                <a:lnTo>
                  <a:pt x="3211830" y="3756617"/>
                </a:lnTo>
                <a:lnTo>
                  <a:pt x="4282440" y="187830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830" r="-15829"/>
            </a:stretch>
          </a:blipFill>
          <a:ln w="104775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8" name="Google Shape;118;p4"/>
          <p:cNvSpPr/>
          <p:nvPr/>
        </p:nvSpPr>
        <p:spPr>
          <a:xfrm>
            <a:off x="5267248" y="3831439"/>
            <a:ext cx="3297826" cy="2855769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32080" r="-32080"/>
            </a:stretch>
          </a:blipFill>
          <a:ln w="104775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9" name="Google Shape;119;p4"/>
          <p:cNvSpPr/>
          <p:nvPr/>
        </p:nvSpPr>
        <p:spPr>
          <a:xfrm>
            <a:off x="9724389" y="3868570"/>
            <a:ext cx="3297826" cy="2855769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7727" r="-7727"/>
            </a:stretch>
          </a:blipFill>
          <a:ln w="104775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20" name="Google Shape;120;p4"/>
          <p:cNvGrpSpPr/>
          <p:nvPr/>
        </p:nvGrpSpPr>
        <p:grpSpPr>
          <a:xfrm>
            <a:off x="1385393" y="3446880"/>
            <a:ext cx="843381" cy="843381"/>
            <a:chOff x="0" y="0"/>
            <a:chExt cx="812800" cy="812800"/>
          </a:xfrm>
        </p:grpSpPr>
        <p:sp>
          <p:nvSpPr>
            <p:cNvPr id="121" name="Google Shape;121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9D5EE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4"/>
          <p:cNvGrpSpPr/>
          <p:nvPr/>
        </p:nvGrpSpPr>
        <p:grpSpPr>
          <a:xfrm>
            <a:off x="5625461" y="3446880"/>
            <a:ext cx="843381" cy="843381"/>
            <a:chOff x="0" y="0"/>
            <a:chExt cx="812800" cy="812800"/>
          </a:xfrm>
        </p:grpSpPr>
        <p:sp>
          <p:nvSpPr>
            <p:cNvPr id="124" name="Google Shape;124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9D5EE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10080265" y="3446880"/>
            <a:ext cx="843381" cy="843381"/>
            <a:chOff x="0" y="0"/>
            <a:chExt cx="812800" cy="812800"/>
          </a:xfrm>
        </p:grpSpPr>
        <p:sp>
          <p:nvSpPr>
            <p:cNvPr id="127" name="Google Shape;127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9D5EE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4"/>
          <p:cNvSpPr/>
          <p:nvPr/>
        </p:nvSpPr>
        <p:spPr>
          <a:xfrm>
            <a:off x="13963845" y="3868570"/>
            <a:ext cx="3297826" cy="2855769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4985" r="-14985"/>
            </a:stretch>
          </a:blipFill>
          <a:ln w="104775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30" name="Google Shape;130;p4"/>
          <p:cNvGrpSpPr/>
          <p:nvPr/>
        </p:nvGrpSpPr>
        <p:grpSpPr>
          <a:xfrm>
            <a:off x="14319721" y="3446880"/>
            <a:ext cx="843381" cy="843381"/>
            <a:chOff x="0" y="0"/>
            <a:chExt cx="812800" cy="812800"/>
          </a:xfrm>
        </p:grpSpPr>
        <p:sp>
          <p:nvSpPr>
            <p:cNvPr id="131" name="Google Shape;131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9D5EE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3816702" y="1784299"/>
            <a:ext cx="10654596" cy="15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2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1351337" y="6876739"/>
            <a:ext cx="2756597" cy="43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8" b="1" i="0" u="none" strike="noStrike" cap="none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5537863" y="6876739"/>
            <a:ext cx="2756597" cy="43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8" b="1" i="0" u="none" strike="noStrike" cap="none" dirty="0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9724389" y="7089187"/>
            <a:ext cx="3071287" cy="3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8" b="1" i="0" u="none" strike="noStrike" cap="none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Model Selection 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963639" y="7378099"/>
            <a:ext cx="3531995" cy="7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Gather relevant data from </a:t>
            </a:r>
            <a:r>
              <a:rPr lang="en-US" sz="2128" b="1" i="0" u="sng" strike="noStrike" cap="none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Kaggle</a:t>
            </a:r>
            <a:endParaRPr dirty="0"/>
          </a:p>
        </p:txBody>
      </p:sp>
      <p:sp>
        <p:nvSpPr>
          <p:cNvPr id="139" name="Google Shape;139;p4"/>
          <p:cNvSpPr txBox="1"/>
          <p:nvPr/>
        </p:nvSpPr>
        <p:spPr>
          <a:xfrm>
            <a:off x="5520016" y="7378099"/>
            <a:ext cx="2792291" cy="74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Clean, normalize, and engineer data.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8760952" y="7504823"/>
            <a:ext cx="4754521" cy="111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Choose and train ML/DL algorithms for peak performance.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28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13963845" y="7089187"/>
            <a:ext cx="3071287" cy="34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8" b="1" i="0" u="none" strike="noStrike" cap="none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Model Deployment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13368857" y="7478264"/>
            <a:ext cx="4261262" cy="91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 the model using </a:t>
            </a:r>
            <a:r>
              <a:rPr lang="en-US" sz="2128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streamlit</a:t>
            </a:r>
            <a:r>
              <a:rPr lang="en-US" sz="2128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IOT system</a:t>
            </a:r>
            <a:endParaRPr dirty="0"/>
          </a:p>
        </p:txBody>
      </p:sp>
      <p:sp>
        <p:nvSpPr>
          <p:cNvPr id="143" name="Google Shape;143;p4"/>
          <p:cNvSpPr txBox="1"/>
          <p:nvPr/>
        </p:nvSpPr>
        <p:spPr>
          <a:xfrm>
            <a:off x="1654115" y="3416561"/>
            <a:ext cx="305936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5879081" y="3416561"/>
            <a:ext cx="304081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10336725" y="3416561"/>
            <a:ext cx="461430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14536690" y="3424258"/>
            <a:ext cx="461430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2" b="-3331"/>
            </a:stretch>
          </a:blipFill>
          <a:ln>
            <a:noFill/>
          </a:ln>
        </p:spPr>
      </p:sp>
      <p:sp>
        <p:nvSpPr>
          <p:cNvPr id="152" name="Google Shape;152;p5"/>
          <p:cNvSpPr txBox="1"/>
          <p:nvPr/>
        </p:nvSpPr>
        <p:spPr>
          <a:xfrm>
            <a:off x="1028700" y="1319917"/>
            <a:ext cx="9826350" cy="137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2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9600" b="1" dirty="0">
                <a:solidFill>
                  <a:srgbClr val="EEAEF6"/>
                </a:solidFill>
              </a:rPr>
              <a:t>تجميع البيانات</a:t>
            </a:r>
            <a:endParaRPr b="1" dirty="0">
              <a:solidFill>
                <a:srgbClr val="EEAEF6"/>
              </a:solidFill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586740" y="2899264"/>
            <a:ext cx="13098780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/>
            <a:r>
              <a:rPr lang="ar-SA" sz="3600" dirty="0">
                <a:solidFill>
                  <a:srgbClr val="EEAEF6"/>
                </a:solidFill>
              </a:rPr>
              <a:t>كانت أول خطوة في مشروعنا هي </a:t>
            </a:r>
            <a:r>
              <a:rPr lang="ar-SA" sz="3600" b="1" dirty="0">
                <a:solidFill>
                  <a:srgbClr val="EEAEF6"/>
                </a:solidFill>
              </a:rPr>
              <a:t>تجميع البيانات من مصادر موثوقة</a:t>
            </a:r>
            <a:r>
              <a:rPr lang="ar-SA" sz="3600" dirty="0">
                <a:solidFill>
                  <a:srgbClr val="EEAEF6"/>
                </a:solidFill>
              </a:rPr>
              <a:t>.</a:t>
            </a:r>
            <a:br>
              <a:rPr lang="ar-SA" sz="3600" dirty="0">
                <a:solidFill>
                  <a:srgbClr val="EEAEF6"/>
                </a:solidFill>
              </a:rPr>
            </a:br>
            <a:r>
              <a:rPr lang="ar-SA" sz="3600" dirty="0">
                <a:solidFill>
                  <a:srgbClr val="EEAEF6"/>
                </a:solidFill>
              </a:rPr>
              <a:t>اعتمدنا على </a:t>
            </a:r>
            <a:r>
              <a:rPr lang="en-US" sz="3600" b="1" dirty="0" smtClean="0">
                <a:solidFill>
                  <a:srgbClr val="EEAEF6"/>
                </a:solidFill>
              </a:rPr>
              <a:t>Building </a:t>
            </a:r>
            <a:r>
              <a:rPr lang="en-US" sz="3600" b="1" dirty="0">
                <a:solidFill>
                  <a:srgbClr val="EEAEF6"/>
                </a:solidFill>
              </a:rPr>
              <a:t>Structural Health Sensor </a:t>
            </a:r>
            <a:r>
              <a:rPr lang="en-US" sz="3600" b="1" dirty="0" smtClean="0">
                <a:solidFill>
                  <a:srgbClr val="EEAEF6"/>
                </a:solidFill>
              </a:rPr>
              <a:t>Dataset</a:t>
            </a:r>
            <a:r>
              <a:rPr lang="ar-SA" sz="3600" b="1" dirty="0" smtClean="0">
                <a:solidFill>
                  <a:srgbClr val="EEAEF6"/>
                </a:solidFill>
              </a:rPr>
              <a:t> </a:t>
            </a:r>
            <a:r>
              <a:rPr lang="en-US" sz="3600" dirty="0" smtClean="0">
                <a:solidFill>
                  <a:srgbClr val="EEAEF6"/>
                </a:solidFill>
              </a:rPr>
              <a:t> </a:t>
            </a:r>
            <a:r>
              <a:rPr lang="ar-SA" sz="3600" dirty="0" smtClean="0">
                <a:solidFill>
                  <a:srgbClr val="EEAEF6"/>
                </a:solidFill>
              </a:rPr>
              <a:t>والتي </a:t>
            </a:r>
            <a:r>
              <a:rPr lang="ar-SA" sz="3600" dirty="0">
                <a:solidFill>
                  <a:srgbClr val="EEAEF6"/>
                </a:solidFill>
              </a:rPr>
              <a:t>يحتوي على بيانات دقيقة لقياسات المباني باستخدام حساسات إنشائية.</a:t>
            </a:r>
          </a:p>
          <a:p>
            <a:pPr algn="r" rtl="1"/>
            <a:r>
              <a:rPr lang="ar-SA" sz="3600" dirty="0">
                <a:solidFill>
                  <a:srgbClr val="EEAEF6"/>
                </a:solidFill>
              </a:rPr>
              <a:t>البيانات تتضمن: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EEAEF6"/>
                </a:solidFill>
              </a:rPr>
              <a:t>Timestamp</a:t>
            </a:r>
            <a:r>
              <a:rPr lang="en-US" sz="3600" dirty="0">
                <a:solidFill>
                  <a:srgbClr val="EEAEF6"/>
                </a:solidFill>
              </a:rPr>
              <a:t>: </a:t>
            </a:r>
            <a:r>
              <a:rPr lang="ar-SA" sz="3600" dirty="0">
                <a:solidFill>
                  <a:srgbClr val="EEAEF6"/>
                </a:solidFill>
              </a:rPr>
              <a:t>وقت تسجيل القياس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EEAEF6"/>
                </a:solidFill>
              </a:rPr>
              <a:t>Accel_X, Accel_Y, </a:t>
            </a:r>
            <a:r>
              <a:rPr lang="en-US" sz="3600" b="1" dirty="0" err="1">
                <a:solidFill>
                  <a:srgbClr val="EEAEF6"/>
                </a:solidFill>
              </a:rPr>
              <a:t>Accel_Z</a:t>
            </a:r>
            <a:r>
              <a:rPr lang="en-US" sz="3600" dirty="0">
                <a:solidFill>
                  <a:srgbClr val="EEAEF6"/>
                </a:solidFill>
              </a:rPr>
              <a:t>: </a:t>
            </a:r>
            <a:r>
              <a:rPr lang="ar-SA" sz="3600" dirty="0">
                <a:solidFill>
                  <a:srgbClr val="EEAEF6"/>
                </a:solidFill>
              </a:rPr>
              <a:t>قياسات الاهتزازات في الاتجاهات الثلاثة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EEAEF6"/>
                </a:solidFill>
              </a:rPr>
              <a:t>Strain (</a:t>
            </a:r>
            <a:r>
              <a:rPr lang="el-GR" sz="3600" b="1" dirty="0">
                <a:solidFill>
                  <a:srgbClr val="EEAEF6"/>
                </a:solidFill>
              </a:rPr>
              <a:t>με)</a:t>
            </a:r>
            <a:r>
              <a:rPr lang="el-GR" sz="3600" dirty="0">
                <a:solidFill>
                  <a:srgbClr val="EEAEF6"/>
                </a:solidFill>
              </a:rPr>
              <a:t>: </a:t>
            </a:r>
            <a:r>
              <a:rPr lang="ar-SA" sz="3600" dirty="0">
                <a:solidFill>
                  <a:srgbClr val="EEAEF6"/>
                </a:solidFill>
              </a:rPr>
              <a:t>مقدار الإجهاد الواقع على هيكل المبنى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EEAEF6"/>
                </a:solidFill>
              </a:rPr>
              <a:t>Temp (°C)</a:t>
            </a:r>
            <a:r>
              <a:rPr lang="en-US" sz="3600" dirty="0">
                <a:solidFill>
                  <a:srgbClr val="EEAEF6"/>
                </a:solidFill>
              </a:rPr>
              <a:t>: </a:t>
            </a:r>
            <a:r>
              <a:rPr lang="ar-SA" sz="3600" dirty="0">
                <a:solidFill>
                  <a:srgbClr val="EEAEF6"/>
                </a:solidFill>
              </a:rPr>
              <a:t>درجة الحرارة وتأثيرها على المواد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EEAEF6"/>
                </a:solidFill>
              </a:rPr>
              <a:t>Condition Label</a:t>
            </a:r>
            <a:r>
              <a:rPr lang="en-US" sz="3600" dirty="0">
                <a:solidFill>
                  <a:srgbClr val="EEAEF6"/>
                </a:solidFill>
              </a:rPr>
              <a:t>: </a:t>
            </a:r>
            <a:r>
              <a:rPr lang="ar-SA" sz="3600" dirty="0">
                <a:solidFill>
                  <a:srgbClr val="EEAEF6"/>
                </a:solidFill>
              </a:rPr>
              <a:t>التصنيف النهائي لحالة المبنى (سليم – يحتاج متابعة – خطر)</a:t>
            </a:r>
          </a:p>
          <a:p>
            <a:pPr algn="r" rtl="1"/>
            <a:r>
              <a:rPr lang="ar-SA" sz="3600" dirty="0">
                <a:solidFill>
                  <a:srgbClr val="EEAEF6"/>
                </a:solidFill>
              </a:rPr>
              <a:t>هذا التنوع في الأعمدة أعطانا </a:t>
            </a:r>
            <a:r>
              <a:rPr lang="ar-SA" sz="3600" b="1" dirty="0">
                <a:solidFill>
                  <a:srgbClr val="EEAEF6"/>
                </a:solidFill>
              </a:rPr>
              <a:t>قاعدة قوية لبناء نموذج تنبؤي</a:t>
            </a:r>
            <a:r>
              <a:rPr lang="ar-SA" sz="3600" dirty="0">
                <a:solidFill>
                  <a:srgbClr val="EEAEF6"/>
                </a:solidFill>
              </a:rPr>
              <a:t> يمكن دمجه مع نظام إنترنت الأشياء </a:t>
            </a:r>
            <a:r>
              <a:rPr lang="en-US" sz="3600" dirty="0">
                <a:solidFill>
                  <a:srgbClr val="EEAEF6"/>
                </a:solidFill>
              </a:rPr>
              <a:t>IoT) </a:t>
            </a:r>
            <a:r>
              <a:rPr lang="ar-EG" sz="3600" dirty="0">
                <a:solidFill>
                  <a:srgbClr val="EEAEF6"/>
                </a:solidFill>
              </a:rPr>
              <a:t>) </a:t>
            </a:r>
            <a:r>
              <a:rPr lang="ar-SA" sz="3600" dirty="0">
                <a:solidFill>
                  <a:srgbClr val="EEAEF6"/>
                </a:solidFill>
              </a:rPr>
              <a:t>لمراقبة سلامة المباني في الزمن الحقيقي.</a:t>
            </a:r>
            <a:endParaRPr lang="ar-EG" sz="3600" dirty="0">
              <a:solidFill>
                <a:srgbClr val="EEAEF6"/>
              </a:solidFill>
            </a:endParaRPr>
          </a:p>
          <a:p>
            <a:pPr algn="r" rtl="1"/>
            <a:endParaRPr lang="ar-SA" sz="3600" dirty="0">
              <a:solidFill>
                <a:srgbClr val="EEAEF6"/>
              </a:solidFill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3867793" y="3278012"/>
            <a:ext cx="5006947" cy="4114800"/>
          </a:xfrm>
          <a:custGeom>
            <a:avLst/>
            <a:gdLst/>
            <a:ahLst/>
            <a:cxnLst/>
            <a:rect l="l" t="t" r="r" b="b"/>
            <a:pathLst>
              <a:path w="5006947" h="4114800" extrusionOk="0">
                <a:moveTo>
                  <a:pt x="0" y="0"/>
                </a:moveTo>
                <a:lnTo>
                  <a:pt x="5006947" y="0"/>
                </a:lnTo>
                <a:lnTo>
                  <a:pt x="5006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5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2" b="-3331"/>
            </a:stretch>
          </a:blipFill>
          <a:ln>
            <a:noFill/>
          </a:ln>
        </p:spPr>
      </p:sp>
      <p:sp>
        <p:nvSpPr>
          <p:cNvPr id="162" name="Google Shape;162;p6"/>
          <p:cNvSpPr/>
          <p:nvPr/>
        </p:nvSpPr>
        <p:spPr>
          <a:xfrm>
            <a:off x="6648352" y="6988011"/>
            <a:ext cx="4620711" cy="6406532"/>
          </a:xfrm>
          <a:custGeom>
            <a:avLst/>
            <a:gdLst/>
            <a:ahLst/>
            <a:cxnLst/>
            <a:rect l="l" t="t" r="r" b="b"/>
            <a:pathLst>
              <a:path w="4620711" h="6406532" extrusionOk="0">
                <a:moveTo>
                  <a:pt x="0" y="0"/>
                </a:moveTo>
                <a:lnTo>
                  <a:pt x="4620711" y="0"/>
                </a:lnTo>
                <a:lnTo>
                  <a:pt x="4620711" y="6406533"/>
                </a:lnTo>
                <a:lnTo>
                  <a:pt x="0" y="6406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6"/>
          <p:cNvSpPr txBox="1"/>
          <p:nvPr/>
        </p:nvSpPr>
        <p:spPr>
          <a:xfrm>
            <a:off x="2637806" y="2265189"/>
            <a:ext cx="13574093" cy="137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92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9600" b="1" dirty="0">
                <a:solidFill>
                  <a:srgbClr val="EEAEF6"/>
                </a:solidFill>
              </a:rPr>
              <a:t>معالجة </a:t>
            </a:r>
            <a:r>
              <a:rPr lang="ar-EG" sz="9600" b="1" dirty="0">
                <a:solidFill>
                  <a:srgbClr val="EEAEF6"/>
                </a:solidFill>
              </a:rPr>
              <a:t>ال</a:t>
            </a:r>
            <a:r>
              <a:rPr lang="ar-SA" sz="9600" b="1" dirty="0">
                <a:solidFill>
                  <a:srgbClr val="EEAEF6"/>
                </a:solidFill>
              </a:rPr>
              <a:t>بيانات</a:t>
            </a:r>
            <a:endParaRPr lang="en-US" b="1" dirty="0">
              <a:solidFill>
                <a:srgbClr val="EEAEF6"/>
              </a:solidFill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8863148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 extrusionOk="0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6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92480-BD1A-E944-1EAF-AD173B65A9F1}"/>
              </a:ext>
            </a:extLst>
          </p:cNvPr>
          <p:cNvSpPr txBox="1"/>
          <p:nvPr/>
        </p:nvSpPr>
        <p:spPr>
          <a:xfrm>
            <a:off x="3672840" y="3639091"/>
            <a:ext cx="13091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2800" dirty="0">
                <a:solidFill>
                  <a:srgbClr val="EEAEF6"/>
                </a:solidFill>
              </a:rPr>
              <a:t>التعويض عن القيم المفقودة باستخدام الوسيط</a:t>
            </a:r>
            <a:r>
              <a:rPr lang="en-US" sz="2800" dirty="0">
                <a:solidFill>
                  <a:srgbClr val="EEAEF6"/>
                </a:solidFill>
              </a:rPr>
              <a:t>Median) </a:t>
            </a:r>
            <a:r>
              <a:rPr lang="ar-EG" sz="2800" dirty="0">
                <a:solidFill>
                  <a:srgbClr val="EEAEF6"/>
                </a:solidFill>
              </a:rPr>
              <a:t>) لزيادة دقة التوزيع.</a:t>
            </a:r>
          </a:p>
          <a:p>
            <a:pPr algn="r" rtl="1"/>
            <a:endParaRPr lang="ar-EG" sz="2800" dirty="0">
              <a:solidFill>
                <a:srgbClr val="EEAEF6"/>
              </a:solidFill>
            </a:endParaRPr>
          </a:p>
          <a:p>
            <a:pPr algn="r" rtl="1"/>
            <a:r>
              <a:rPr lang="ar-EG" sz="2800" dirty="0">
                <a:solidFill>
                  <a:srgbClr val="EEAEF6"/>
                </a:solidFill>
              </a:rPr>
              <a:t>لم نقم بإزالة القيم الشاذة</a:t>
            </a:r>
            <a:r>
              <a:rPr lang="en-US" sz="2800" dirty="0">
                <a:solidFill>
                  <a:srgbClr val="EEAEF6"/>
                </a:solidFill>
              </a:rPr>
              <a:t>Outliers) </a:t>
            </a:r>
            <a:r>
              <a:rPr lang="ar-EG" sz="2800" dirty="0">
                <a:solidFill>
                  <a:srgbClr val="EEAEF6"/>
                </a:solidFill>
              </a:rPr>
              <a:t>) نظرًا لأنها قليلة جدًا وغير بعيدة عن القيم الطبيعية.</a:t>
            </a:r>
          </a:p>
          <a:p>
            <a:pPr algn="r" rtl="1"/>
            <a:endParaRPr lang="ar-EG" sz="2800" dirty="0">
              <a:solidFill>
                <a:srgbClr val="EEAEF6"/>
              </a:solidFill>
            </a:endParaRPr>
          </a:p>
          <a:p>
            <a:pPr algn="r" rtl="1"/>
            <a:r>
              <a:rPr lang="ar-EG" sz="2800" dirty="0">
                <a:solidFill>
                  <a:srgbClr val="EEAEF6"/>
                </a:solidFill>
              </a:rPr>
              <a:t>توحيد القيم العددية باستخدام (</a:t>
            </a:r>
            <a:r>
              <a:rPr lang="en-US" sz="2800" dirty="0">
                <a:solidFill>
                  <a:srgbClr val="EEAEF6"/>
                </a:solidFill>
              </a:rPr>
              <a:t>Min-Max Scaler</a:t>
            </a:r>
            <a:r>
              <a:rPr lang="ar-EG" sz="2800" dirty="0">
                <a:solidFill>
                  <a:srgbClr val="EEAEF6"/>
                </a:solidFill>
              </a:rPr>
              <a:t>)</a:t>
            </a:r>
            <a:r>
              <a:rPr lang="en-US" sz="2800" dirty="0">
                <a:solidFill>
                  <a:srgbClr val="EEAEF6"/>
                </a:solidFill>
              </a:rPr>
              <a:t> </a:t>
            </a:r>
            <a:r>
              <a:rPr lang="ar-EG" sz="2800" dirty="0">
                <a:solidFill>
                  <a:srgbClr val="EEAEF6"/>
                </a:solidFill>
              </a:rPr>
              <a:t>لتسهيل عمل النماذج المختلفة وضمان مقارنة عادلة بين الخصائص.</a:t>
            </a:r>
            <a:endParaRPr lang="en-US" sz="2800" dirty="0">
              <a:solidFill>
                <a:srgbClr val="EEAEF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316" r="-3315"/>
            </a:stretch>
          </a:blipFill>
          <a:ln>
            <a:noFill/>
          </a:ln>
        </p:spPr>
      </p:sp>
      <p:sp>
        <p:nvSpPr>
          <p:cNvPr id="172" name="Google Shape;172;p7"/>
          <p:cNvSpPr/>
          <p:nvPr/>
        </p:nvSpPr>
        <p:spPr>
          <a:xfrm>
            <a:off x="-1678302" y="-1121099"/>
            <a:ext cx="5216487" cy="5216487"/>
          </a:xfrm>
          <a:custGeom>
            <a:avLst/>
            <a:gdLst/>
            <a:ahLst/>
            <a:cxnLst/>
            <a:rect l="l" t="t" r="r" b="b"/>
            <a:pathLst>
              <a:path w="5216487" h="5216487" extrusionOk="0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999"/>
            </a:blip>
            <a:stretch>
              <a:fillRect/>
            </a:stretch>
          </a:blipFill>
          <a:ln>
            <a:noFill/>
          </a:ln>
        </p:spPr>
      </p:sp>
      <p:sp>
        <p:nvSpPr>
          <p:cNvPr id="174" name="Google Shape;174;p7"/>
          <p:cNvSpPr txBox="1"/>
          <p:nvPr/>
        </p:nvSpPr>
        <p:spPr>
          <a:xfrm>
            <a:off x="5699760" y="3156257"/>
            <a:ext cx="1176902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/>
            <a:r>
              <a:rPr lang="ar-SA" sz="3600" dirty="0">
                <a:solidFill>
                  <a:srgbClr val="EEAEF6"/>
                </a:solidFill>
              </a:rPr>
              <a:t>لاحظنا أن </a:t>
            </a:r>
            <a:r>
              <a:rPr lang="ar-SA" sz="3600" b="1" dirty="0">
                <a:solidFill>
                  <a:srgbClr val="EEAEF6"/>
                </a:solidFill>
              </a:rPr>
              <a:t>البيانات غير متوازنة</a:t>
            </a:r>
            <a:r>
              <a:rPr lang="ar-SA" sz="3600" dirty="0">
                <a:solidFill>
                  <a:srgbClr val="EEAEF6"/>
                </a:solidFill>
              </a:rPr>
              <a:t> (أغلب العينات تمثل مبانٍ سليمة).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استخدمنا </a:t>
            </a:r>
            <a:r>
              <a:rPr lang="en-US" sz="3600" b="1" dirty="0">
                <a:solidFill>
                  <a:srgbClr val="EEAEF6"/>
                </a:solidFill>
              </a:rPr>
              <a:t>Under Sampling</a:t>
            </a:r>
            <a:r>
              <a:rPr lang="en-US" sz="3600" dirty="0">
                <a:solidFill>
                  <a:srgbClr val="EEAEF6"/>
                </a:solidFill>
              </a:rPr>
              <a:t> </a:t>
            </a:r>
            <a:r>
              <a:rPr lang="ar-SA" sz="3600" dirty="0">
                <a:solidFill>
                  <a:srgbClr val="EEAEF6"/>
                </a:solidFill>
              </a:rPr>
              <a:t>لتقليل العينات من الفئة المهيمنة.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3600" dirty="0">
                <a:solidFill>
                  <a:srgbClr val="EEAEF6"/>
                </a:solidFill>
              </a:rPr>
              <a:t>الهدف: إعطاء النموذج فرصة للتعلم من كل الحالات وخاصة الفئات النادرة (مثل المباني المعرضة للخطر).</a:t>
            </a:r>
          </a:p>
        </p:txBody>
      </p:sp>
      <p:sp>
        <p:nvSpPr>
          <p:cNvPr id="175" name="Google Shape;175;p7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2484422" y="1120223"/>
            <a:ext cx="11368738" cy="137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9600" b="1" dirty="0">
                <a:solidFill>
                  <a:srgbClr val="EEAEF6"/>
                </a:solidFill>
              </a:rPr>
              <a:t>معالجة عدم توازن البيانات</a:t>
            </a:r>
            <a:endParaRPr b="1" dirty="0">
              <a:solidFill>
                <a:srgbClr val="EEAEF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E4593-A38F-03DA-9CB6-4447D8441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981" y="6301534"/>
            <a:ext cx="13463180" cy="2621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6B188-5F9B-2004-3946-AAD1473BD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80" y="2467524"/>
            <a:ext cx="5068007" cy="29245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316" r="-3315"/>
            </a:stretch>
          </a:blipFill>
          <a:ln>
            <a:noFill/>
          </a:ln>
        </p:spPr>
      </p:sp>
      <p:sp>
        <p:nvSpPr>
          <p:cNvPr id="182" name="Google Shape;182;p8"/>
          <p:cNvSpPr/>
          <p:nvPr/>
        </p:nvSpPr>
        <p:spPr>
          <a:xfrm>
            <a:off x="-1678302" y="-1121099"/>
            <a:ext cx="5216487" cy="5216487"/>
          </a:xfrm>
          <a:custGeom>
            <a:avLst/>
            <a:gdLst/>
            <a:ahLst/>
            <a:cxnLst/>
            <a:rect l="l" t="t" r="r" b="b"/>
            <a:pathLst>
              <a:path w="5216487" h="5216487" extrusionOk="0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999"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8"/>
          <p:cNvSpPr txBox="1"/>
          <p:nvPr/>
        </p:nvSpPr>
        <p:spPr>
          <a:xfrm>
            <a:off x="4046220" y="3076913"/>
            <a:ext cx="10203180" cy="631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/>
            <a:r>
              <a:rPr lang="ar-SA" sz="3600" dirty="0">
                <a:solidFill>
                  <a:srgbClr val="EEAEF6"/>
                </a:solidFill>
              </a:rPr>
              <a:t>قمنا بتجربة عدة خوارزميات من </a:t>
            </a:r>
            <a:r>
              <a:rPr lang="ar-SA" sz="3600" b="1" dirty="0">
                <a:solidFill>
                  <a:srgbClr val="EEAEF6"/>
                </a:solidFill>
              </a:rPr>
              <a:t>التعلم الآلي الكلاسيكي</a:t>
            </a:r>
            <a:r>
              <a:rPr lang="ar-SA" sz="3600" dirty="0">
                <a:solidFill>
                  <a:srgbClr val="EEAEF6"/>
                </a:solidFill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EAEF6"/>
                </a:solidFill>
              </a:rPr>
              <a:t>Logistic Regression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EAEF6"/>
                </a:solidFill>
              </a:rPr>
              <a:t>Decision Tree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EAEF6"/>
                </a:solidFill>
              </a:rPr>
              <a:t>Random Forest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EAEF6"/>
                </a:solidFill>
              </a:rPr>
              <a:t>Support Vector Machine (SVM)</a:t>
            </a:r>
            <a:endParaRPr lang="ar-EG" sz="3600" dirty="0">
              <a:solidFill>
                <a:srgbClr val="EEAEF6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EAEF6"/>
                </a:solidFill>
              </a:rPr>
              <a:t>Neive bayes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EEAEF6"/>
                </a:solidFill>
              </a:rPr>
              <a:t>Adaboost</a:t>
            </a:r>
            <a:endParaRPr lang="en-US" sz="3600" dirty="0">
              <a:solidFill>
                <a:srgbClr val="EEAEF6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EEAEF6"/>
                </a:solidFill>
              </a:rPr>
              <a:t>Xgboost</a:t>
            </a:r>
            <a:endParaRPr lang="en-US" sz="3600" dirty="0">
              <a:solidFill>
                <a:srgbClr val="EEAEF6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EAEF6"/>
                </a:solidFill>
              </a:rPr>
              <a:t>KNN</a:t>
            </a:r>
          </a:p>
          <a:p>
            <a:pPr algn="r" rtl="1"/>
            <a:r>
              <a:rPr lang="ar-SA" sz="3600" dirty="0">
                <a:solidFill>
                  <a:srgbClr val="EEAEF6"/>
                </a:solidFill>
              </a:rPr>
              <a:t>وتم اختيار النموذج الأفضل بناءً على دقة النتائج ومؤشرات الأداء.</a:t>
            </a:r>
          </a:p>
          <a:p>
            <a:pPr marL="0" marR="0" lvl="0" indent="0" algn="r" rtl="1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EEAEF6"/>
              </a:solidFill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sp>
        <p:nvSpPr>
          <p:cNvPr id="186" name="Google Shape;186;p8"/>
          <p:cNvSpPr txBox="1"/>
          <p:nvPr/>
        </p:nvSpPr>
        <p:spPr>
          <a:xfrm>
            <a:off x="929942" y="1028864"/>
            <a:ext cx="9980330" cy="137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9600" b="1" dirty="0">
                <a:solidFill>
                  <a:srgbClr val="EEAEF6"/>
                </a:solidFill>
              </a:rPr>
              <a:t>تطوير النموذج</a:t>
            </a:r>
            <a:r>
              <a:rPr lang="en-US" sz="7600" b="1" i="0" u="none" strike="noStrike" cap="none" dirty="0">
                <a:solidFill>
                  <a:srgbClr val="EEAEF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dirty="0">
              <a:solidFill>
                <a:srgbClr val="EEAEF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316" r="-3315"/>
            </a:stretch>
          </a:blipFill>
          <a:ln>
            <a:noFill/>
          </a:ln>
        </p:spPr>
      </p:sp>
      <p:sp>
        <p:nvSpPr>
          <p:cNvPr id="192" name="Google Shape;192;p9"/>
          <p:cNvSpPr/>
          <p:nvPr/>
        </p:nvSpPr>
        <p:spPr>
          <a:xfrm>
            <a:off x="-1678302" y="-1121099"/>
            <a:ext cx="5216487" cy="5216487"/>
          </a:xfrm>
          <a:custGeom>
            <a:avLst/>
            <a:gdLst/>
            <a:ahLst/>
            <a:cxnLst/>
            <a:rect l="l" t="t" r="r" b="b"/>
            <a:pathLst>
              <a:path w="5216487" h="5216487" extrusionOk="0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999"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9"/>
          <p:cNvSpPr txBox="1"/>
          <p:nvPr/>
        </p:nvSpPr>
        <p:spPr>
          <a:xfrm>
            <a:off x="7183821" y="3213269"/>
            <a:ext cx="973074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/>
            <a:r>
              <a:rPr lang="ar-SA" sz="3600" dirty="0">
                <a:solidFill>
                  <a:srgbClr val="EEAEF6"/>
                </a:solidFill>
              </a:rPr>
              <a:t>لتقييم النموذج اعتمدنا على عدة مقاييس: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EEAEF6"/>
                </a:solidFill>
              </a:rPr>
              <a:t>Accuracy</a:t>
            </a:r>
            <a:r>
              <a:rPr lang="ar-EG" sz="3600" b="1" dirty="0">
                <a:solidFill>
                  <a:srgbClr val="EEAEF6"/>
                </a:solidFill>
              </a:rPr>
              <a:t>: </a:t>
            </a:r>
            <a:r>
              <a:rPr lang="ar-SA" sz="3600" dirty="0">
                <a:solidFill>
                  <a:srgbClr val="EEAEF6"/>
                </a:solidFill>
              </a:rPr>
              <a:t>نسبة التوقعات الصحيحة.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EEAEF6"/>
                </a:solidFill>
              </a:rPr>
              <a:t>Precision</a:t>
            </a:r>
            <a:r>
              <a:rPr lang="ar-EG" sz="3600" dirty="0">
                <a:solidFill>
                  <a:srgbClr val="EEAEF6"/>
                </a:solidFill>
              </a:rPr>
              <a:t>: </a:t>
            </a:r>
            <a:r>
              <a:rPr lang="ar-SA" sz="3600" dirty="0">
                <a:solidFill>
                  <a:srgbClr val="EEAEF6"/>
                </a:solidFill>
              </a:rPr>
              <a:t>مدى دقة التنبؤ بالحالات الخطرة.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EEAEF6"/>
                </a:solidFill>
              </a:rPr>
              <a:t>Recall</a:t>
            </a:r>
            <a:r>
              <a:rPr lang="ar-EG" sz="3600" dirty="0">
                <a:solidFill>
                  <a:srgbClr val="EEAEF6"/>
                </a:solidFill>
              </a:rPr>
              <a:t>: </a:t>
            </a:r>
            <a:r>
              <a:rPr lang="ar-SA" sz="3600" dirty="0">
                <a:solidFill>
                  <a:srgbClr val="EEAEF6"/>
                </a:solidFill>
              </a:rPr>
              <a:t>القدرة على اكتشاف جميع الحالات الخطرة.</a:t>
            </a:r>
            <a:endParaRPr lang="ar-EG" sz="3600" dirty="0">
              <a:solidFill>
                <a:srgbClr val="EEAEF6"/>
              </a:solidFill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EG" sz="3600" dirty="0">
                <a:solidFill>
                  <a:srgbClr val="EEAEF6"/>
                </a:solidFill>
              </a:rPr>
              <a:t>وتم اختيار </a:t>
            </a:r>
            <a:r>
              <a:rPr lang="en-US" sz="3600" dirty="0">
                <a:solidFill>
                  <a:srgbClr val="EEAEF6"/>
                </a:solidFill>
              </a:rPr>
              <a:t>decision tree</a:t>
            </a:r>
            <a:r>
              <a:rPr lang="ar-EG" sz="3600" dirty="0">
                <a:solidFill>
                  <a:srgbClr val="EEAEF6"/>
                </a:solidFill>
              </a:rPr>
              <a:t> كأفضل نموذج بينهم</a:t>
            </a:r>
            <a:endParaRPr lang="ar-SA" sz="3600" dirty="0">
              <a:solidFill>
                <a:srgbClr val="EEAEF6"/>
              </a:solidFill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  <p:sp>
        <p:nvSpPr>
          <p:cNvPr id="196" name="Google Shape;196;p9"/>
          <p:cNvSpPr txBox="1"/>
          <p:nvPr/>
        </p:nvSpPr>
        <p:spPr>
          <a:xfrm>
            <a:off x="5216487" y="1143704"/>
            <a:ext cx="9980330" cy="137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A" sz="9600" b="1" dirty="0">
                <a:solidFill>
                  <a:srgbClr val="EEAEF6"/>
                </a:solidFill>
              </a:rPr>
              <a:t>تقييم النموذج</a:t>
            </a:r>
            <a:endParaRPr b="1" dirty="0">
              <a:solidFill>
                <a:srgbClr val="EEAEF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917" y="3011511"/>
            <a:ext cx="5706271" cy="30865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625</Words>
  <Application>Microsoft Office PowerPoint</Application>
  <PresentationFormat>Custom</PresentationFormat>
  <Paragraphs>106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Poppins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Ahmed Attia</dc:creator>
  <cp:lastModifiedBy>Lenovo</cp:lastModifiedBy>
  <cp:revision>10</cp:revision>
  <dcterms:created xsi:type="dcterms:W3CDTF">2006-08-16T00:00:00Z</dcterms:created>
  <dcterms:modified xsi:type="dcterms:W3CDTF">2025-09-30T09:15:28Z</dcterms:modified>
</cp:coreProperties>
</file>